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  <p:embeddedFont>
      <p:font typeface="DM Sans" pitchFamily="2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94B1"/>
    <a:srgbClr val="00BAFF"/>
    <a:srgbClr val="A100FF"/>
    <a:srgbClr val="883C84"/>
    <a:srgbClr val="461B49"/>
    <a:srgbClr val="963488"/>
    <a:srgbClr val="2831A2"/>
    <a:srgbClr val="2086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>
        <p:scale>
          <a:sx n="30" d="100"/>
          <a:sy n="30" d="100"/>
        </p:scale>
        <p:origin x="1116" y="2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5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1775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1752600" y="2019300"/>
            <a:ext cx="6666675" cy="56310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8000" spc="-105" dirty="0">
                <a:solidFill>
                  <a:srgbClr val="FFFFFF"/>
                </a:solidFill>
                <a:latin typeface="DM Sans" pitchFamily="2" charset="0"/>
              </a:rPr>
              <a:t>Visualizing </a:t>
            </a:r>
          </a:p>
          <a:p>
            <a:pPr algn="ctr">
              <a:lnSpc>
                <a:spcPts val="11059"/>
              </a:lnSpc>
            </a:pPr>
            <a:r>
              <a:rPr lang="en-US" sz="8000" spc="-105" dirty="0">
                <a:solidFill>
                  <a:srgbClr val="FFFFFF"/>
                </a:solidFill>
                <a:latin typeface="DM Sans" pitchFamily="2" charset="0"/>
              </a:rPr>
              <a:t>the popularity of content categories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DM Sans" pitchFamily="2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1952045-0A80-1FEC-00DA-0384C382FEED}"/>
              </a:ext>
            </a:extLst>
          </p:cNvPr>
          <p:cNvSpPr txBox="1"/>
          <p:nvPr/>
        </p:nvSpPr>
        <p:spPr>
          <a:xfrm>
            <a:off x="10972800" y="1189019"/>
            <a:ext cx="7010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DM Sans" pitchFamily="2" charset="0"/>
              </a:rPr>
              <a:t>The top categories in terms of score are  animals, science, healthy eating, technology and food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E4E074-468B-0498-9ACA-34EF2C2A935E}"/>
              </a:ext>
            </a:extLst>
          </p:cNvPr>
          <p:cNvSpPr txBox="1"/>
          <p:nvPr/>
        </p:nvSpPr>
        <p:spPr>
          <a:xfrm>
            <a:off x="10972800" y="4174004"/>
            <a:ext cx="73151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DM Sans" pitchFamily="2" charset="0"/>
              </a:rPr>
              <a:t>‘animals’ is the top category by positive and negative Sentiments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7DA29D-1460-2531-A246-FD7A43B89E1A}"/>
              </a:ext>
            </a:extLst>
          </p:cNvPr>
          <p:cNvSpPr txBox="1"/>
          <p:nvPr/>
        </p:nvSpPr>
        <p:spPr>
          <a:xfrm>
            <a:off x="10896601" y="7124700"/>
            <a:ext cx="73151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DM Sans" pitchFamily="2" charset="0"/>
              </a:rPr>
              <a:t>The top most category had the highest reactions on the month of January and on the 17</a:t>
            </a:r>
            <a:r>
              <a:rPr lang="en-US" sz="4000" baseline="30000" dirty="0">
                <a:latin typeface="DM Sans" pitchFamily="2" charset="0"/>
              </a:rPr>
              <a:t>th</a:t>
            </a:r>
            <a:r>
              <a:rPr lang="en-US" sz="4000" dirty="0">
                <a:latin typeface="DM Sans" pitchFamily="2" charset="0"/>
              </a:rPr>
              <a:t> day of the month.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41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DM Sans" pitchFamily="2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DM Sans" pitchFamily="2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5258386"/>
            <a:chOff x="0" y="0"/>
            <a:chExt cx="11564591" cy="5059302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1844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DM Sans" pitchFamily="2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61162"/>
              <a:ext cx="11564591" cy="3198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3600" spc="-19" dirty="0">
                  <a:solidFill>
                    <a:srgbClr val="000000"/>
                  </a:solidFill>
                  <a:latin typeface="DM Sans" pitchFamily="2" charset="0"/>
                </a:rPr>
                <a:t>Project recap</a:t>
              </a:r>
            </a:p>
            <a:p>
              <a:r>
                <a:rPr lang="en-US" sz="3600" spc="-19" dirty="0">
                  <a:solidFill>
                    <a:srgbClr val="000000"/>
                  </a:solidFill>
                  <a:latin typeface="DM Sans" pitchFamily="2" charset="0"/>
                </a:rPr>
                <a:t>Problem</a:t>
              </a:r>
            </a:p>
            <a:p>
              <a:r>
                <a:rPr lang="en-US" sz="3600" spc="-19" dirty="0">
                  <a:solidFill>
                    <a:srgbClr val="000000"/>
                  </a:solidFill>
                  <a:latin typeface="DM Sans" pitchFamily="2" charset="0"/>
                </a:rPr>
                <a:t>The Analytics team</a:t>
              </a:r>
            </a:p>
            <a:p>
              <a:r>
                <a:rPr lang="en-US" sz="3600" spc="-19" dirty="0">
                  <a:solidFill>
                    <a:srgbClr val="000000"/>
                  </a:solidFill>
                  <a:latin typeface="DM Sans" pitchFamily="2" charset="0"/>
                </a:rPr>
                <a:t>Process</a:t>
              </a:r>
            </a:p>
            <a:p>
              <a:r>
                <a:rPr lang="en-US" sz="3600" spc="-19" dirty="0">
                  <a:solidFill>
                    <a:srgbClr val="000000"/>
                  </a:solidFill>
                  <a:latin typeface="DM Sans" pitchFamily="2" charset="0"/>
                </a:rPr>
                <a:t>Insights</a:t>
              </a:r>
            </a:p>
            <a:p>
              <a:r>
                <a:rPr lang="en-US" sz="3600" spc="-19" dirty="0">
                  <a:solidFill>
                    <a:srgbClr val="000000"/>
                  </a:solidFill>
                  <a:latin typeface="DM Sans" pitchFamily="2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418347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5200161" y="2005584"/>
            <a:ext cx="11026771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algn="r"/>
            <a:endParaRPr lang="en-US" sz="4000" dirty="0">
              <a:latin typeface="Graphik Regular" panose="020B0503030202060203"/>
            </a:endParaRP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DM Sans" pitchFamily="2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5E79A6-1CF9-C3BD-28B6-C6D002F5E173}"/>
              </a:ext>
            </a:extLst>
          </p:cNvPr>
          <p:cNvSpPr txBox="1"/>
          <p:nvPr/>
        </p:nvSpPr>
        <p:spPr>
          <a:xfrm>
            <a:off x="8436952" y="2419097"/>
            <a:ext cx="778998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DM Sans" pitchFamily="2" charset="0"/>
              </a:rPr>
              <a:t>Social Buzz is fast growing unicorn tech company that need to adapt to its global scale.</a:t>
            </a:r>
          </a:p>
          <a:p>
            <a:r>
              <a:rPr lang="en-US" sz="3600" dirty="0">
                <a:latin typeface="DM Sans" pitchFamily="2" charset="0"/>
              </a:rPr>
              <a:t>Accenture has began a 3 month POC dealing with:</a:t>
            </a:r>
          </a:p>
          <a:p>
            <a:r>
              <a:rPr lang="en-US" sz="3600" dirty="0">
                <a:latin typeface="DM Sans" pitchFamily="2" charset="0"/>
              </a:rPr>
              <a:t>- An audit of their big data practice</a:t>
            </a:r>
          </a:p>
          <a:p>
            <a:r>
              <a:rPr lang="en-US" sz="3600" dirty="0">
                <a:latin typeface="DM Sans" pitchFamily="2" charset="0"/>
              </a:rPr>
              <a:t>- Recommendations for a successful IPO</a:t>
            </a:r>
          </a:p>
          <a:p>
            <a:r>
              <a:rPr lang="en-US" sz="3600" dirty="0">
                <a:latin typeface="DM Sans" pitchFamily="2" charset="0"/>
              </a:rPr>
              <a:t>- An analysis of Social Buzz’s top 5 most popular categories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419100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1263495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DM Sans" pitchFamily="2" charset="0"/>
              </a:rPr>
              <a:t>Problem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7EA156-7F1E-ADEB-1E6D-3267C048C502}"/>
              </a:ext>
            </a:extLst>
          </p:cNvPr>
          <p:cNvSpPr txBox="1"/>
          <p:nvPr/>
        </p:nvSpPr>
        <p:spPr>
          <a:xfrm>
            <a:off x="2180660" y="3924300"/>
            <a:ext cx="7783822" cy="6299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400" b="0" i="0" dirty="0">
                <a:effectLst/>
                <a:latin typeface="DM Sans" pitchFamily="2" charset="0"/>
              </a:rPr>
              <a:t>Over 100,000 text, images, videos and GIFs contents daily. 500 million active users each month. </a:t>
            </a:r>
            <a:r>
              <a:rPr lang="en-US" sz="3400" dirty="0">
                <a:latin typeface="DM Sans" pitchFamily="2" charset="0"/>
              </a:rPr>
              <a:t>How to manage a</a:t>
            </a:r>
            <a:r>
              <a:rPr lang="en-US" sz="3400" b="0" i="0" dirty="0">
                <a:effectLst/>
                <a:latin typeface="DM Sans" pitchFamily="2" charset="0"/>
              </a:rPr>
              <a:t>ll of this highly unstructured  data with limited internal resources.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400" b="0" i="0" dirty="0">
                <a:effectLst/>
                <a:latin typeface="DM Sans" pitchFamily="2" charset="0"/>
              </a:rPr>
              <a:t>Analysis Social Buzz’s top 5 content category.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392685" y="6760609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DM Sans" pitchFamily="2" charset="0"/>
              </a:rPr>
              <a:t>The Analytics team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EF06E0C-AB70-2369-F586-A70F07CED9CE}"/>
              </a:ext>
            </a:extLst>
          </p:cNvPr>
          <p:cNvSpPr txBox="1"/>
          <p:nvPr/>
        </p:nvSpPr>
        <p:spPr>
          <a:xfrm>
            <a:off x="14043396" y="1285409"/>
            <a:ext cx="372420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DM Sans" pitchFamily="2" charset="0"/>
              </a:rPr>
              <a:t>Andrew Fleming </a:t>
            </a:r>
          </a:p>
          <a:p>
            <a:r>
              <a:rPr lang="en-US" sz="3600" dirty="0">
                <a:latin typeface="DM Sans" pitchFamily="2" charset="0"/>
              </a:rPr>
              <a:t>(Chief Technical Architect)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8F8E04-43C8-2C6F-49EB-0300CDA7E7D8}"/>
              </a:ext>
            </a:extLst>
          </p:cNvPr>
          <p:cNvSpPr txBox="1"/>
          <p:nvPr/>
        </p:nvSpPr>
        <p:spPr>
          <a:xfrm>
            <a:off x="14054953" y="4578293"/>
            <a:ext cx="42446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DM Sans" pitchFamily="2" charset="0"/>
              </a:rPr>
              <a:t>Marcus </a:t>
            </a:r>
            <a:r>
              <a:rPr lang="en-US" sz="3600" dirty="0" err="1">
                <a:latin typeface="DM Sans" pitchFamily="2" charset="0"/>
              </a:rPr>
              <a:t>Rompton</a:t>
            </a:r>
            <a:r>
              <a:rPr lang="en-US" sz="3600" dirty="0">
                <a:latin typeface="DM Sans" pitchFamily="2" charset="0"/>
              </a:rPr>
              <a:t> (Senior Principle)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C32D64-167B-30F2-B3BE-6BC8394F5969}"/>
              </a:ext>
            </a:extLst>
          </p:cNvPr>
          <p:cNvSpPr txBox="1"/>
          <p:nvPr/>
        </p:nvSpPr>
        <p:spPr>
          <a:xfrm>
            <a:off x="14054952" y="7503974"/>
            <a:ext cx="41845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DM Sans" pitchFamily="2" charset="0"/>
              </a:rPr>
              <a:t>David Owino</a:t>
            </a:r>
          </a:p>
          <a:p>
            <a:r>
              <a:rPr lang="en-US" sz="3600" dirty="0">
                <a:latin typeface="DM Sans" pitchFamily="2" charset="0"/>
              </a:rPr>
              <a:t>(Data Analyst)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6DCCCDB-E820-A402-560A-2CDF2390C2A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6819899"/>
            <a:ext cx="2096553" cy="2068285"/>
          </a:xfrm>
          <a:prstGeom prst="ellipse">
            <a:avLst/>
          </a:prstGeom>
          <a:ln w="63500" cap="rnd">
            <a:solidFill>
              <a:srgbClr val="1994B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4016482" y="490993"/>
            <a:ext cx="3683316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DM Sans" pitchFamily="2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B00377-F42A-109C-7F16-3F49D28DC17B}"/>
              </a:ext>
            </a:extLst>
          </p:cNvPr>
          <p:cNvSpPr txBox="1"/>
          <p:nvPr/>
        </p:nvSpPr>
        <p:spPr>
          <a:xfrm>
            <a:off x="3948674" y="1156207"/>
            <a:ext cx="9635091" cy="1658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kern="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3200" kern="0" dirty="0"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understanding-a</a:t>
            </a:r>
            <a:r>
              <a:rPr lang="en-US" sz="3200" kern="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nalyze the background information provided to understand the requirements</a:t>
            </a:r>
            <a:endParaRPr lang="en-US" sz="3200" kern="100" dirty="0">
              <a:effectLst/>
              <a:latin typeface="DM Sans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0037482-1DFA-743C-9320-DFF1E259442B}"/>
              </a:ext>
            </a:extLst>
          </p:cNvPr>
          <p:cNvSpPr txBox="1"/>
          <p:nvPr/>
        </p:nvSpPr>
        <p:spPr>
          <a:xfrm>
            <a:off x="9339540" y="5972026"/>
            <a:ext cx="894846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3200" dirty="0">
                <a:latin typeface="DM Sans" pitchFamily="2" charset="0"/>
                <a:ea typeface="Times New Roman" panose="02020603050405020304" pitchFamily="18" charset="0"/>
              </a:rPr>
              <a:t>Data analysis- explore the data to discover trends and patterns relevant to the question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12B558-C0C1-0DF6-7270-17A2F5EA897C}"/>
              </a:ext>
            </a:extLst>
          </p:cNvPr>
          <p:cNvSpPr txBox="1"/>
          <p:nvPr/>
        </p:nvSpPr>
        <p:spPr>
          <a:xfrm>
            <a:off x="5764133" y="2844633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3200" dirty="0">
                <a:effectLst/>
                <a:latin typeface="DM Sans" pitchFamily="2" charset="0"/>
                <a:ea typeface="Times New Roman" panose="02020603050405020304" pitchFamily="18" charset="0"/>
              </a:rPr>
              <a:t>Data cleaning-clean the 3 datasets to prepare them for modelling and analysis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1A23965-28D0-B16E-3C41-470A4378B68F}"/>
              </a:ext>
            </a:extLst>
          </p:cNvPr>
          <p:cNvSpPr txBox="1"/>
          <p:nvPr/>
        </p:nvSpPr>
        <p:spPr>
          <a:xfrm>
            <a:off x="7480887" y="4489238"/>
            <a:ext cx="844761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3200" dirty="0">
                <a:latin typeface="DM Sans" pitchFamily="2" charset="0"/>
                <a:ea typeface="Times New Roman" panose="02020603050405020304" pitchFamily="18" charset="0"/>
              </a:rPr>
              <a:t>Data modelling-m</a:t>
            </a:r>
            <a:r>
              <a:rPr lang="en-US" sz="3200" dirty="0">
                <a:effectLst/>
                <a:latin typeface="DM Sans" pitchFamily="2" charset="0"/>
                <a:ea typeface="Times New Roman" panose="02020603050405020304" pitchFamily="18" charset="0"/>
              </a:rPr>
              <a:t>odel and merge datasets to create valuable insights for the client 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F772D6-9248-5BAC-2BB7-2F01C63E8D37}"/>
              </a:ext>
            </a:extLst>
          </p:cNvPr>
          <p:cNvSpPr txBox="1"/>
          <p:nvPr/>
        </p:nvSpPr>
        <p:spPr>
          <a:xfrm>
            <a:off x="11173223" y="7645404"/>
            <a:ext cx="711477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3200" dirty="0">
                <a:effectLst/>
                <a:latin typeface="DM Sans" pitchFamily="2" charset="0"/>
                <a:ea typeface="Times New Roman" panose="02020603050405020304" pitchFamily="18" charset="0"/>
              </a:rPr>
              <a:t>Uncover insights- determine the answer to the client’s business question and present the findings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DM Sans" pitchFamily="2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BC83A7-AFD1-0C1F-5849-A1403ABF46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1104900"/>
            <a:ext cx="8915400" cy="53754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91CA13A-D0CB-35AD-F768-C9F50B2C7CD8}"/>
              </a:ext>
            </a:extLst>
          </p:cNvPr>
          <p:cNvSpPr txBox="1"/>
          <p:nvPr/>
        </p:nvSpPr>
        <p:spPr>
          <a:xfrm>
            <a:off x="1028700" y="2705100"/>
            <a:ext cx="72771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4000" dirty="0">
                <a:latin typeface="DM Sans" pitchFamily="2" charset="0"/>
              </a:rPr>
              <a:t>There are 16 unique categories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4000" dirty="0">
                <a:latin typeface="DM Sans" pitchFamily="2" charset="0"/>
              </a:rPr>
              <a:t>The following are the top 5 categories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5CBACE9-0EFC-3A9B-2915-683D22D9AC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7396569"/>
            <a:ext cx="5020747" cy="289043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7BB0F72-787B-1C68-4B82-07733DB42E74}"/>
              </a:ext>
            </a:extLst>
          </p:cNvPr>
          <p:cNvSpPr txBox="1"/>
          <p:nvPr/>
        </p:nvSpPr>
        <p:spPr>
          <a:xfrm>
            <a:off x="2509208" y="1282403"/>
            <a:ext cx="14489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DM Sans" pitchFamily="2" charset="0"/>
              </a:rPr>
              <a:t>The top 5 categories by Positive and Negative Sentiments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44A62D8-A56D-E182-DE16-4E56DD754D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7921" y="2659048"/>
            <a:ext cx="7788632" cy="69723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9CBF82F-AAEE-2267-D644-7BECC73144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11795" y="2659048"/>
            <a:ext cx="7676205" cy="657469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9A97341-E290-CD8C-62C8-92091805DFBC}"/>
              </a:ext>
            </a:extLst>
          </p:cNvPr>
          <p:cNvSpPr txBox="1"/>
          <p:nvPr/>
        </p:nvSpPr>
        <p:spPr>
          <a:xfrm>
            <a:off x="2509208" y="1282403"/>
            <a:ext cx="14489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DM Sans" pitchFamily="2" charset="0"/>
              </a:rPr>
              <a:t>Number of reactions by top category by Month and Day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D8A4F74-DAAC-D226-D9AB-6B5B761083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3769" y="2476500"/>
            <a:ext cx="7692784" cy="53194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D36D549-B3BF-3024-3131-54F2B2C245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2334" y="2476500"/>
            <a:ext cx="7575666" cy="531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</TotalTime>
  <Words>316</Words>
  <Application>Microsoft Office PowerPoint</Application>
  <PresentationFormat>Custom</PresentationFormat>
  <Paragraphs>68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DM Sans</vt:lpstr>
      <vt:lpstr>Arial</vt:lpstr>
      <vt:lpstr>Calibri</vt:lpstr>
      <vt:lpstr>Graphik Regular</vt:lpstr>
      <vt:lpstr>Wingdings</vt:lpstr>
      <vt:lpstr>Clear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David Owino</cp:lastModifiedBy>
  <cp:revision>26</cp:revision>
  <dcterms:created xsi:type="dcterms:W3CDTF">2006-08-16T00:00:00Z</dcterms:created>
  <dcterms:modified xsi:type="dcterms:W3CDTF">2024-05-25T12:00:08Z</dcterms:modified>
  <dc:identifier>DAEhDyfaYKE</dc:identifier>
</cp:coreProperties>
</file>